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63" r:id="rId4"/>
    <p:sldId id="264" r:id="rId5"/>
    <p:sldId id="265" r:id="rId6"/>
    <p:sldId id="266" r:id="rId7"/>
    <p:sldId id="267" r:id="rId8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99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729A30E-075B-4343-A751-432C82C3555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AC547ADC-4A0C-4A1B-A906-35602748F8F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ECABFF81-A118-46E0-AC44-A39250A88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88AA6DDB-6608-413C-92FB-17038AF042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713FCDA0-1C77-4D7C-B8DD-50077A17E4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717290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808944D-486A-416A-A62A-76E2BB493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EB1087AC-DD5A-42AC-B390-9F01B3E0B2C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314271B8-7E82-4451-8A61-60E1667193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1E5C9CB2-BDFD-4A17-BD3A-687C05CE75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AD771E79-D35D-4477-AB9D-C833769608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93552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F2A2955C-35FA-46B7-BD2E-7B432342837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348A4D87-8BEB-4CC8-AA04-6958E22D193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22A9A68E-282C-4C8D-8C27-1B88BC02CD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903D6B7D-BDC5-4BC0-A340-DE495E7A8A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73716606-7894-4628-A52F-AB6722E798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310390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D618CDD-D75E-44FE-867A-D88B30892C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60A5408-3A74-4B8D-BAC6-92E54E0BBD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52F7228F-8B0A-42AC-AEC6-559732902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E5716315-8DA6-4E79-BACA-4178565E0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4B09BCAC-2C04-45B5-8105-8E55276E21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41551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0AB7A53-5195-40E4-8908-D31B443B93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728ADE4F-E90E-4C57-9688-5A2DA4887F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6D383433-A8E6-43E1-9643-EC99039B81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537E4E6F-94F9-479C-BF23-5225804D5F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29C88A13-EE2D-486C-A561-443B845078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715744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D0467D2-607F-4383-B371-3EFBC713B1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A7A8AB7-71E0-452E-8EE3-427AB252FF2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65C2B0FA-9A19-4743-96DA-53453406D41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37CA11CD-E149-4336-B972-1968361F3E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7EE47561-50E8-4459-A993-4018A70AF3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C1162311-4144-4CEE-B6A2-A88F0AA0C9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01900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8F0E118-FCBD-4AD4-9723-E2C174A821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E1C1423B-8D44-449B-8DA4-00B618BD8E6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471D91B2-672E-40DC-B2D4-19248502077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BA314206-5C1B-489E-AB36-125CCE2F41F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C7DEA8C9-AA95-4F41-885F-8FE86BCADE8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A9A86393-14A1-4295-876C-57F88D9A4F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2B201ED0-0E70-4DC0-B7CE-4CEEB8E667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74596876-D562-4C44-BACE-FC99B2FE80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85733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836E006-C68E-4772-87AC-F58559C82F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501C7F24-E28E-40BA-9A35-83D6E3B279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3825D001-47AD-427B-8862-4F68558D81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9F1A860B-023F-4404-96BC-AF82A8BC42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173981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8E835C47-1F25-4829-9668-7DA7BB2941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C88687E7-214A-4D7A-9B80-9D7B8F428A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1F5C9298-D385-43B6-A49F-586AE11AC4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46208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CBEE7DA-59AD-4107-8F4D-9B4927A696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ECA18213-90E7-41A5-A4A8-6D50492F9FE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C3DE8444-EA1F-4F73-88D9-51ED584EB27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818CC96C-2341-4D67-A296-F5CDCE3441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8F65A58F-913B-4B16-B784-893B5424E3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F03DE497-DB54-430F-8D77-24AF96F9C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456043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6C0D65B-D083-4E63-9B74-B5B21F8E6F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BD74B552-5478-4A7D-8BDB-5ADA7A7C621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A077B3F1-FE39-49D2-829A-BFFFC77A55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E3D15FD9-0B1F-4115-B85B-734DEFBBF7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8C66D61E-29BD-4961-9F13-9A4FC07A4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6D9C34EF-C014-4E36-B30B-76F2B5456F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651788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912DC54-A640-44A1-A3C6-B5ACDEBF3A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CDAF0EE7-F9C6-4BFA-A96A-3B0239C89E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137512A9-336E-461A-8FB3-97D751C103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B441AD-BBCC-445E-BD43-A017C5421B17}" type="datetimeFigureOut">
              <a:rPr lang="ru-RU" smtClean="0"/>
              <a:t>18.08.2020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27C07131-6ED0-4580-A7EC-85CB088517F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CD0CB2B8-E87F-429F-8EF6-A9408BF29F8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72AFBA-3234-45F6-827F-4F65925E0E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388529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A7CAB82-3B29-4E21-A496-7A45A1F71E6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Цель, задачи, принципы, виды деятельности и критерии эффективности деятельности классного руководителя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94518B86-5CB4-47BE-B9A8-5DBD3FD74FF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Моисеева А.Н., доцент кафедры дошкольного, коррекционного, дополнительного образования и проблем воспитания ГБОУ ВО ОГПУ</a:t>
            </a:r>
          </a:p>
        </p:txBody>
      </p:sp>
    </p:spTree>
    <p:extLst>
      <p:ext uri="{BB962C8B-B14F-4D97-AF65-F5344CB8AC3E}">
        <p14:creationId xmlns:p14="http://schemas.microsoft.com/office/powerpoint/2010/main" val="249353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C36BA4D-A645-425C-8C6A-1BC7F347F8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Цель деятельности классного руководителя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DE50F93-136F-4DC7-AA9D-70CCA87153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indent="0" algn="just">
              <a:lnSpc>
                <a:spcPct val="107000"/>
              </a:lnSpc>
              <a:spcAft>
                <a:spcPts val="0"/>
              </a:spcAft>
              <a:buNone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воспитание - деятельность, направленная на развитие личности,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создание условий для самоопределения и социализации обучающихся на основе социокультурных, духовно-нравственных ценностей и принятых в российском обществе правил и норм поведения в интересах человека, семьи, общества и</a:t>
            </a:r>
            <a:r>
              <a:rPr lang="ru-RU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государства,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формирование у обучающихся чувства патриотизма,</a:t>
            </a:r>
            <a:r>
              <a:rPr lang="ru-RU" sz="2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гражданственности, уважения к памяти защитников Отечества и подвигам</a:t>
            </a:r>
            <a:r>
              <a:rPr lang="ru-RU" sz="2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Героев Отечества, закону и правопорядку, человеку труда и старшему</a:t>
            </a:r>
            <a:r>
              <a:rPr lang="ru-RU" sz="2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поколению, взаимного уважения, бережного отношения к культурному наследию</a:t>
            </a:r>
            <a:r>
              <a:rPr lang="ru-RU" sz="2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 традициям многонационального народа Российской Федерации, природе и</a:t>
            </a:r>
            <a:r>
              <a:rPr lang="ru-RU" sz="2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окружающей среде</a:t>
            </a:r>
            <a:r>
              <a:rPr lang="ru-RU" sz="2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(пункт 2, статья 2 ФЗ – 273 «Об образовании в РФ» от 29.12.2012)</a:t>
            </a:r>
          </a:p>
          <a:p>
            <a:pPr indent="0" algn="just">
              <a:lnSpc>
                <a:spcPct val="107000"/>
              </a:lnSpc>
              <a:buNone/>
            </a:pPr>
            <a:r>
              <a:rPr lang="ru-RU" sz="18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ФЕДЕРАЛЬНЫЙ ЗАКОН ОТ 31 ИЮЛЯ 2020 Г. N 304-ФЗ "О ВНЕСЕНИИ ИЗМЕНЕНИЙ В ФЕДЕРАЛЬНЫЙ ЗАКОН "ОБ ОБРАЗОВАНИИ В РОССИЙСКОЙ ФЕДЕРАЦИИ" ПО ВОПРОСАМ ВОСПИТАНИЯ ОБУЧАЮЩИХСЯ</a:t>
            </a:r>
            <a:r>
              <a:rPr lang="ru-RU" sz="1800" b="1" cap="all" dirty="0">
                <a:solidFill>
                  <a:srgbClr val="4D4D4D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"</a:t>
            </a:r>
            <a:endParaRPr lang="ru-RU" sz="1800" b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indent="0" algn="just">
              <a:lnSpc>
                <a:spcPct val="107000"/>
              </a:lnSpc>
              <a:spcAft>
                <a:spcPts val="0"/>
              </a:spcAft>
              <a:buNone/>
            </a:pPr>
            <a:endParaRPr lang="ru-RU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084232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4AB0B18-AC7B-4D7B-8D76-74A24736BA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Задачи деятельности классного руководителя 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7C8D817-E348-4EFC-9D91-5DE8E92D09F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07808"/>
            <a:ext cx="10515600" cy="4351338"/>
          </a:xfrm>
        </p:spPr>
        <p:txBody>
          <a:bodyPr>
            <a:normAutofit fontScale="55000" lnSpcReduction="20000"/>
          </a:bodyPr>
          <a:lstStyle/>
          <a:p>
            <a:pPr indent="45000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26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 Создание благоприятных психолого-педагогических условий в классе путем гуманизации межличностных отношений, формирования навыков общения обучающихся, детско-взрослого общения, основанного на принципах взаимного уважения и взаимопомощи, ответственности, коллективизма и социальной солидарности, недопустимости любых форм и видов травли, насилия, проявления жестокости;</a:t>
            </a:r>
          </a:p>
          <a:p>
            <a:pPr indent="45000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26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2. Формирование у обучающихся высокого уровня духовно-нравственного развития, основанного на принятии общечеловеческих и российских традиционных духовных ценностей и практической готовности им следовать;</a:t>
            </a:r>
          </a:p>
          <a:p>
            <a:pPr indent="45000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26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 Формирование внутренней позиции личности обучающегося по отношению к негативным явлениям окружающей социальной действительности, в частности, по отношению к кибербуллингу, деструктивным сетевым сообществам, употреблению различных веществ, способных нанести вред здоровью человека; культу насилия, жестокости и агрессии; обесцениванию жизни человека и др.;</a:t>
            </a:r>
          </a:p>
          <a:p>
            <a:pPr indent="45000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26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4. Формирование у обучающихся активной гражданской позиции, чувства ответственности за свою страну, причастности к историко-культурной общности российского народа и судьбе России, включая неприятие попыток пересмотра исторических фактов, в частности, событий и итогов второй мировой войны;</a:t>
            </a:r>
          </a:p>
          <a:p>
            <a:pPr indent="45000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26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5. Формирование способности обучающихся реализовать свой потенциал в условиях современного общества за счёт активной жизненной и социальной позиции, использования возможностей волонтёрского движения, детских общественных движений, творческих и научных сообществ.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366614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C2165FD-0668-4B44-8D8E-B0DADFDA2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Принципы деятельности классного руководителя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876DE7D-E50D-4738-9BA1-BF5207DFC1F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66545"/>
            <a:ext cx="10515600" cy="4351338"/>
          </a:xfrm>
        </p:spPr>
        <p:txBody>
          <a:bodyPr>
            <a:normAutofit fontScale="32500" lnSpcReduction="20000"/>
          </a:bodyPr>
          <a:lstStyle/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sz="51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Опора на духовно-нравственные ценности народов Российской Федерации, исторические и национально-культурные традиции;</a:t>
            </a:r>
            <a:endParaRPr lang="ru-RU" sz="5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sz="51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Организация социально открытого пространства духовно-нравственного развития и воспитания личности гражданина России;</a:t>
            </a:r>
            <a:endParaRPr lang="ru-RU" sz="5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sz="51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Нравственный пример педагогического работника;</a:t>
            </a:r>
            <a:endParaRPr lang="ru-RU" sz="5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sz="51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Интегративность программ духовно-нравственного воспитания;</a:t>
            </a:r>
            <a:endParaRPr lang="ru-RU" sz="5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sz="51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Социальная востребованность воспитания;</a:t>
            </a:r>
            <a:endParaRPr lang="ru-RU" sz="5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sz="51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Поддержка единства, целостности, преемственности и непрерывности воспитания;</a:t>
            </a:r>
            <a:endParaRPr lang="ru-RU" sz="5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sz="51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Признание определяющей роли семьи ребенка и соблюдение прав родителей (законных представителей) несовершеннолетних обучающихся;</a:t>
            </a:r>
            <a:endParaRPr lang="ru-RU" sz="5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sz="51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Обеспечение защиты прав и соблюдение законных интересов каждого ребенка, в том числе гарантий доступности ресурсов системы образования;</a:t>
            </a:r>
            <a:endParaRPr lang="ru-RU" sz="5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sz="51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Кооперация и сотрудничество субъектов системы воспитания (семьи, общества, государства, образовательных и научных организаций) </a:t>
            </a:r>
            <a:endParaRPr lang="ru-RU" sz="5100" dirty="0">
              <a:effectLst/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706092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F2060AA-E492-4E32-B91E-1DF1B650DC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Инвариантная часть содержания деятельности классного руководителя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99638783-7AB8-4CE5-95D4-E8BD95E3653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457200" algn="just">
              <a:lnSpc>
                <a:spcPct val="100000"/>
              </a:lnSpc>
              <a:buNone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1. Личностно ориентированная деятельность по воспитанию и социализации обучающихся в классе</a:t>
            </a:r>
          </a:p>
          <a:p>
            <a:pPr marL="0" indent="457200" algn="just">
              <a:lnSpc>
                <a:spcPct val="100000"/>
              </a:lnSpc>
              <a:buNone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2. Деятельность по воспитанию и социализации обучающихся, осуществляемая с классом как социальной группой  </a:t>
            </a:r>
          </a:p>
          <a:p>
            <a:pPr marL="0" indent="457200" algn="just">
              <a:lnSpc>
                <a:spcPct val="100000"/>
              </a:lnSpc>
              <a:buNone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3. Осуществление воспитательной деятельности во взаимодействии с родителями (законными представителями) несовершеннолетних обучающихся </a:t>
            </a:r>
          </a:p>
          <a:p>
            <a:pPr marL="0" indent="457200" algn="just">
              <a:lnSpc>
                <a:spcPct val="100000"/>
              </a:lnSpc>
              <a:buNone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4. Осуществление воспитательной деятельности во взаимодействии с педагогическим коллективом </a:t>
            </a:r>
          </a:p>
          <a:p>
            <a:pPr marL="0" indent="457200" algn="just">
              <a:lnSpc>
                <a:spcPct val="100000"/>
              </a:lnSpc>
              <a:buNone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5. Участие в осуществлении воспитательной деятельности во взаимодействии с социальными партнерами </a:t>
            </a:r>
          </a:p>
          <a:p>
            <a:pPr marL="0" indent="457200" algn="just">
              <a:lnSpc>
                <a:spcPct val="100000"/>
              </a:lnSpc>
              <a:buNone/>
            </a:pPr>
            <a:r>
              <a:rPr lang="ru-RU" sz="20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6. Ведение и составление педагогическими работниками, осуществляющими классное руководство, следующей документации</a:t>
            </a: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val="42266207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51B554F-AA49-4805-8A5E-6BE54C24A3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>
                <a:latin typeface="Times New Roman" panose="02020603050405020304" pitchFamily="18" charset="0"/>
                <a:ea typeface="Calibri" panose="020F0502020204030204" pitchFamily="34" charset="0"/>
              </a:rPr>
              <a:t>К</a:t>
            </a:r>
            <a:r>
              <a:rPr lang="ru-RU" sz="32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ритерии оценки эффективности процесса деятельности классного руководителя </a:t>
            </a:r>
            <a:endParaRPr lang="ru-RU" sz="3200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6AC95A7C-B3CD-4652-BF7F-439C0AE61F2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комплексность;</a:t>
            </a: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адресность;</a:t>
            </a: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инновационность;</a:t>
            </a:r>
          </a:p>
          <a:p>
            <a:pPr indent="450215" algn="just">
              <a:lnSpc>
                <a:spcPct val="107000"/>
              </a:lnSpc>
              <a:spcAft>
                <a:spcPts val="0"/>
              </a:spcAft>
            </a:pP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системность.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310021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95E6F4A-87E0-4595-9E35-B253771C57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dirty="0">
                <a:latin typeface="Times New Roman" panose="02020603050405020304" pitchFamily="18" charset="0"/>
                <a:ea typeface="Calibri" panose="020F0502020204030204" pitchFamily="34" charset="0"/>
              </a:rPr>
              <a:t>К</a:t>
            </a:r>
            <a:r>
              <a:rPr lang="ru-RU" sz="3600" dirty="0"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ритерии оценки результативности деятельности классного руководителя </a:t>
            </a:r>
            <a:endParaRPr lang="ru-RU" sz="3600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4AB0539D-0D21-4ABD-8351-BD3DFC2B7B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indent="457200" algn="just">
              <a:lnSpc>
                <a:spcPct val="100000"/>
              </a:lnSpc>
              <a:spcAft>
                <a:spcPts val="0"/>
              </a:spcAft>
              <a:buNone/>
            </a:pP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1 - сформированность знаний, представлений о системе ценностей гражданина России;</a:t>
            </a:r>
          </a:p>
          <a:p>
            <a:pPr indent="457200" algn="just">
              <a:lnSpc>
                <a:spcPct val="100000"/>
              </a:lnSpc>
              <a:spcAft>
                <a:spcPts val="0"/>
              </a:spcAft>
              <a:buNone/>
            </a:pP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2 - сформированность позитивной внутренней позиции личности обучающихся в отношении системы ценностей гражданина России;</a:t>
            </a:r>
          </a:p>
          <a:p>
            <a:pPr indent="457200" algn="just">
              <a:lnSpc>
                <a:spcPct val="100000"/>
              </a:lnSpc>
              <a:spcAft>
                <a:spcPts val="0"/>
              </a:spcAft>
              <a:buNone/>
            </a:pPr>
            <a:r>
              <a:rPr lang="ru-RU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3 - наличие опыта деятельности на основе системы ценностей гражданина России.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5784676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469</TotalTime>
  <Words>626</Words>
  <Application>Microsoft Office PowerPoint</Application>
  <PresentationFormat>Широкоэкранный</PresentationFormat>
  <Paragraphs>37</Paragraphs>
  <Slides>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12" baseType="lpstr">
      <vt:lpstr>Arial</vt:lpstr>
      <vt:lpstr>Calibri</vt:lpstr>
      <vt:lpstr>Calibri Light</vt:lpstr>
      <vt:lpstr>Times New Roman</vt:lpstr>
      <vt:lpstr>Тема Office</vt:lpstr>
      <vt:lpstr>Цель, задачи, принципы, виды деятельности и критерии эффективности деятельности классного руководителя</vt:lpstr>
      <vt:lpstr>Цель деятельности классного руководителя </vt:lpstr>
      <vt:lpstr>Задачи деятельности классного руководителя </vt:lpstr>
      <vt:lpstr>Принципы деятельности классного руководителя</vt:lpstr>
      <vt:lpstr>Инвариантная часть содержания деятельности классного руководителя</vt:lpstr>
      <vt:lpstr>Критерии оценки эффективности процесса деятельности классного руководителя </vt:lpstr>
      <vt:lpstr>Критерии оценки результативности деятельности классного руководителя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 деятельности классного руководителя в период вынужденного дистанционного образования</dc:title>
  <dc:creator>user</dc:creator>
  <cp:lastModifiedBy>user</cp:lastModifiedBy>
  <cp:revision>31</cp:revision>
  <dcterms:created xsi:type="dcterms:W3CDTF">2020-05-18T14:13:40Z</dcterms:created>
  <dcterms:modified xsi:type="dcterms:W3CDTF">2020-08-19T05:04:17Z</dcterms:modified>
</cp:coreProperties>
</file>

<file path=docProps/thumbnail.jpeg>
</file>